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5" r:id="rId4"/>
    <p:sldId id="320" r:id="rId5"/>
    <p:sldId id="321" r:id="rId6"/>
    <p:sldId id="316" r:id="rId7"/>
    <p:sldId id="317" r:id="rId8"/>
    <p:sldId id="293" r:id="rId9"/>
    <p:sldId id="294" r:id="rId10"/>
    <p:sldId id="31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299" r:id="rId20"/>
    <p:sldId id="311" r:id="rId21"/>
    <p:sldId id="290" r:id="rId22"/>
    <p:sldId id="297" r:id="rId2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041BB-A69F-4E20-9467-2310DC0884F4}" type="datetimeFigureOut">
              <a:rPr lang="es-ES"/>
              <a:pPr>
                <a:defRPr/>
              </a:pPr>
              <a:t>02/11/2014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D02EDE-5CAA-4171-99DC-60B271E291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08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D1DEF2-DA15-4D0A-B56F-A4C77953BF4F}" type="datetimeFigureOut">
              <a:rPr lang="eu-ES"/>
              <a:pPr>
                <a:defRPr/>
              </a:pPr>
              <a:t>2014/11/02</a:t>
            </a:fld>
            <a:endParaRPr lang="eu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E80AC-7112-42E0-A6C2-E8687EDF2A4E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75863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u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18</a:t>
            </a:fld>
            <a:endParaRPr lang="eu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19</a:t>
            </a:fld>
            <a:endParaRPr lang="eu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20</a:t>
            </a:fld>
            <a:endParaRPr lang="eu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u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21</a:t>
            </a:fld>
            <a:endParaRPr lang="eu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u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u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u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7</a:t>
            </a:fld>
            <a:endParaRPr lang="eu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/>
              <a:pPr>
                <a:defRPr/>
              </a:pPr>
              <a:t>8</a:t>
            </a:fld>
            <a:endParaRPr lang="eu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80AC-7112-42E0-A6C2-E8687EDF2A4E}" type="slidenum">
              <a:rPr lang="eu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u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BAFE-0963-4236-B67E-4A188BCF7A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E507-7E0D-43C2-A794-697E69B488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152E-EFEB-4391-AFDE-0A57CD4891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132B-1D36-434A-9D3B-CC67BC1E1D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2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D49E-23E4-4A6A-9D38-32D70351D5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2B8B-F9FF-4AEC-B65D-1C2739AACC3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6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4BF9-F294-4CB2-A501-C7BCF704F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5B6D-329D-4134-AD10-8D092F735D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AFC1-A4CF-48A0-905F-63242013B6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2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7838-E004-48F1-BFF8-8BB76523EA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5D85-59D3-4360-9796-2C52C6013C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E49C-3743-4C96-A37F-00AF186BFB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5CCC-BF1D-46D0-9CF5-4CFFB49DC3E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7DD58-C992-407F-917D-867BEBD1D0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A0D1-8501-4A30-8D12-EC4228442D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4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1583-1616-439F-95C1-7A90A0E948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6B149-56C5-4533-83B6-FB36E6B1D7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10B3-0E99-4DD3-9BD3-BE82C0F422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966D-591E-43CD-BB31-A12D7478BC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4BF8-5586-4A04-BE71-8D653A7CCB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BE95-BB94-41C0-B29B-B2A8F0FEF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BBE9-003A-4220-9561-2857D79A9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039BCA-11D5-42C8-A4EB-5485D905E5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EBD9E3-25B4-4ED1-86A7-D36BAD062A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galde Karika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260350"/>
            <a:ext cx="633571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7544" y="5230941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 dirty="0" smtClean="0">
                <a:latin typeface="Arial Narrow" panose="020B0606020202030204" pitchFamily="34" charset="0"/>
              </a:rPr>
              <a:t>Martin Ugalde: </a:t>
            </a:r>
            <a:r>
              <a:rPr lang="eu-ES" sz="3600" b="1" dirty="0" smtClean="0">
                <a:latin typeface="Arial Narrow" panose="020B0606020202030204" pitchFamily="34" charset="0"/>
              </a:rPr>
              <a:t>Erbestearen kartografia</a:t>
            </a:r>
            <a:endParaRPr lang="eu-ES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52120" y="6165304"/>
            <a:ext cx="28007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latin typeface="Arial Narrow" panose="020B0606020202030204" pitchFamily="34" charset="0"/>
              </a:rPr>
              <a:t>Literatura Eskola: 2014-10-25</a:t>
            </a:r>
            <a:endParaRPr lang="es-E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pPr eaLnBrk="1" hangingPunct="1"/>
            <a:r>
              <a:rPr lang="eu-ES" sz="4000" dirty="0" smtClean="0">
                <a:latin typeface="Arial Narrow" panose="020B0606020202030204" pitchFamily="34" charset="0"/>
              </a:rPr>
              <a:t>Identitatea</a:t>
            </a:r>
            <a:br>
              <a:rPr lang="eu-ES" sz="4000" dirty="0" smtClean="0">
                <a:latin typeface="Arial Narrow" panose="020B0606020202030204" pitchFamily="34" charset="0"/>
              </a:rPr>
            </a:br>
            <a:r>
              <a:rPr lang="eu-ES" sz="6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diskurtso praktika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0638" y="2149610"/>
            <a:ext cx="7361695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u-E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“Aberrik ez duen gizakiarentzat, idaztea bizitzeko leku bilakatzen da”.</a:t>
            </a:r>
            <a:endParaRPr lang="eu-ES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u-E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						Theodor Adorno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103604" y="396746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u-ES" sz="2400" dirty="0">
              <a:solidFill>
                <a:srgbClr val="000000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00100" y="3933056"/>
            <a:ext cx="3429024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u-ES" sz="3600" dirty="0" smtClean="0">
              <a:solidFill>
                <a:srgbClr val="FFFFFF"/>
              </a:solidFill>
            </a:endParaRPr>
          </a:p>
          <a:p>
            <a:r>
              <a:rPr lang="eu-ES" sz="3600" dirty="0" smtClean="0">
                <a:solidFill>
                  <a:srgbClr val="FFFFFF"/>
                </a:solidFill>
              </a:rPr>
              <a:t> </a:t>
            </a:r>
            <a:r>
              <a:rPr lang="eu-ES" sz="4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Deslekua</a:t>
            </a:r>
            <a:r>
              <a:rPr lang="eu-ES" sz="3600" dirty="0" smtClean="0">
                <a:solidFill>
                  <a:srgbClr val="FFFFFF"/>
                </a:solidFill>
              </a:rPr>
              <a:t> </a:t>
            </a:r>
            <a:r>
              <a:rPr lang="eu-ES" sz="3600" dirty="0">
                <a:solidFill>
                  <a:srgbClr val="FFFFFF"/>
                </a:solidFill>
              </a:rPr>
              <a:t>	</a:t>
            </a:r>
            <a:r>
              <a:rPr lang="eu-ES" sz="2400" dirty="0">
                <a:solidFill>
                  <a:srgbClr val="FFFFFF"/>
                </a:solidFill>
              </a:rPr>
              <a:t>			</a:t>
            </a:r>
            <a:endParaRPr lang="eu-ES" dirty="0">
              <a:solidFill>
                <a:srgbClr val="FFFFFF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159251" y="2951166"/>
            <a:ext cx="484187" cy="9779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2132" y="3140968"/>
            <a:ext cx="2143140" cy="2339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u-ES" sz="3600" dirty="0" smtClean="0">
              <a:solidFill>
                <a:srgbClr val="FFFFFF"/>
              </a:solidFill>
            </a:endParaRPr>
          </a:p>
          <a:p>
            <a:pPr algn="just"/>
            <a:r>
              <a:rPr lang="eu-E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Exegesi</a:t>
            </a:r>
          </a:p>
          <a:p>
            <a:pPr algn="just"/>
            <a:r>
              <a:rPr lang="eu-E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Esplizitua</a:t>
            </a:r>
            <a:r>
              <a:rPr lang="eu-E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	</a:t>
            </a:r>
            <a:r>
              <a:rPr lang="eu-ES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Biografemak</a:t>
            </a:r>
          </a:p>
          <a:p>
            <a:pPr algn="r"/>
            <a:r>
              <a:rPr lang="eu-ES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Diskurtsoa</a:t>
            </a:r>
            <a:r>
              <a:rPr lang="eu-E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	</a:t>
            </a:r>
            <a:endParaRPr lang="eu-ES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8 Conector angular"/>
          <p:cNvCxnSpPr/>
          <p:nvPr/>
        </p:nvCxnSpPr>
        <p:spPr>
          <a:xfrm>
            <a:off x="5072066" y="507207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abajo"/>
          <p:cNvSpPr/>
          <p:nvPr/>
        </p:nvSpPr>
        <p:spPr>
          <a:xfrm rot="16200000">
            <a:off x="4769650" y="4308488"/>
            <a:ext cx="484187" cy="9779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835696" y="5072074"/>
            <a:ext cx="4808006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60274" y="6021288"/>
            <a:ext cx="184377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Sorlekua</a:t>
            </a:r>
            <a:endParaRPr lang="eu-ES" sz="40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pPr eaLnBrk="1" hangingPunct="1"/>
            <a:r>
              <a:rPr lang="eu-ES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Baieztapen</a:t>
            </a:r>
            <a:r>
              <a:rPr lang="eu-ES" sz="4800" b="1" dirty="0" smtClean="0">
                <a:latin typeface="Arial Narrow" panose="020B0606020202030204" pitchFamily="34" charset="0"/>
              </a:rPr>
              <a:t> </a:t>
            </a:r>
            <a:r>
              <a:rPr lang="eu-ES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identitario</a:t>
            </a:r>
            <a:r>
              <a:rPr lang="eu-ES" sz="4800" b="1" dirty="0" smtClean="0">
                <a:latin typeface="Arial Narrow" panose="020B0606020202030204" pitchFamily="34" charset="0"/>
              </a:rPr>
              <a:t> bikoitzaren narratiba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09625" y="2714625"/>
            <a:ext cx="7905750" cy="12763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u-E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Identitate ororen eraikitzea giza negoziazio konplexuen emaitza da. </a:t>
            </a:r>
          </a:p>
          <a:p>
            <a:pPr>
              <a:defRPr/>
            </a:pPr>
            <a:r>
              <a:rPr lang="eu-E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Inoiz ez da erabaki erabat pertsonalen ondorioa.</a:t>
            </a:r>
          </a:p>
          <a:p>
            <a:pPr>
              <a:defRPr/>
            </a:pPr>
            <a:r>
              <a:rPr lang="eu-ES" b="1" dirty="0">
                <a:solidFill>
                  <a:srgbClr val="FFFFFF"/>
                </a:solidFill>
                <a:latin typeface="Arial Narrow" panose="020B0606020202030204" pitchFamily="34" charset="0"/>
              </a:rPr>
              <a:t>						(Harding 2006)</a:t>
            </a:r>
          </a:p>
          <a:p>
            <a:pPr>
              <a:defRPr/>
            </a:pPr>
            <a:r>
              <a:rPr lang="eu-E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66702" y="4572008"/>
            <a:ext cx="714971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Identitate ororen hausnarketan berebiziko garrantzia du muinean ageri den</a:t>
            </a:r>
          </a:p>
          <a:p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DRAMA  FUNDAZIONAL kontzeptuari  erreparatzea.</a:t>
            </a:r>
          </a:p>
          <a:p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					(</a:t>
            </a:r>
            <a:r>
              <a:rPr lang="eu-ES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Capra</a:t>
            </a: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2007)</a:t>
            </a:r>
            <a:endParaRPr lang="eu-E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643062"/>
          </a:xfrm>
        </p:spPr>
        <p:txBody>
          <a:bodyPr/>
          <a:lstStyle/>
          <a:p>
            <a:pPr eaLnBrk="1" hangingPunct="1"/>
            <a:r>
              <a:rPr lang="eu-ES" b="1" dirty="0" smtClean="0"/>
              <a:t/>
            </a:r>
            <a:br>
              <a:rPr lang="eu-ES" b="1" dirty="0" smtClean="0"/>
            </a:br>
            <a:r>
              <a:rPr lang="eu-E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Baieztapen</a:t>
            </a:r>
            <a:r>
              <a:rPr lang="eu-ES" b="1" dirty="0" smtClean="0">
                <a:latin typeface="Arial Narrow" panose="020B0606020202030204" pitchFamily="34" charset="0"/>
              </a:rPr>
              <a:t> </a:t>
            </a:r>
            <a:r>
              <a:rPr lang="eu-ES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identitario</a:t>
            </a:r>
            <a:r>
              <a:rPr lang="eu-ES" b="1" dirty="0" smtClean="0">
                <a:latin typeface="Arial Narrow" panose="020B0606020202030204" pitchFamily="34" charset="0"/>
              </a:rPr>
              <a:t> bikoitzaren </a:t>
            </a:r>
            <a:r>
              <a:rPr lang="eu-ES" b="1" dirty="0" err="1" smtClean="0">
                <a:latin typeface="Arial Narrow" panose="020B0606020202030204" pitchFamily="34" charset="0"/>
              </a:rPr>
              <a:t>narratiba</a:t>
            </a:r>
            <a:r>
              <a:rPr lang="eu-ES" b="1" dirty="0" smtClean="0"/>
              <a:t/>
            </a:r>
            <a:br>
              <a:rPr lang="eu-ES" b="1" dirty="0" smtClean="0"/>
            </a:br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42900" y="2286000"/>
            <a:ext cx="8991564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u-ES" sz="2400" b="1" dirty="0">
                <a:solidFill>
                  <a:srgbClr val="FFFFFF">
                    <a:lumMod val="95000"/>
                  </a:srgbClr>
                </a:solidFill>
                <a:latin typeface="Arial Narrow" panose="020B0606020202030204" pitchFamily="34" charset="0"/>
              </a:rPr>
              <a:t>Deserriratzeak pertsonen identitatea  ukatu, eta berau isiltzea du helburu.</a:t>
            </a:r>
          </a:p>
          <a:p>
            <a:pPr>
              <a:defRPr/>
            </a:pPr>
            <a:r>
              <a:rPr lang="es-ES_tradnl" sz="2400" b="1" dirty="0">
                <a:solidFill>
                  <a:srgbClr val="FFFFFF">
                    <a:lumMod val="95000"/>
                  </a:srgbClr>
                </a:solidFill>
                <a:latin typeface="Arial Narrow" panose="020B0606020202030204" pitchFamily="34" charset="0"/>
              </a:rPr>
              <a:t>						Edward Said 2000 </a:t>
            </a:r>
            <a:endParaRPr lang="es-ES" sz="2400" b="1" dirty="0">
              <a:solidFill>
                <a:srgbClr val="FFFFFF">
                  <a:lumMod val="9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4736" y="3895731"/>
            <a:ext cx="666762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u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(bir)eraikitze dinamiko eta esplizitu baten </a:t>
            </a:r>
            <a:r>
              <a:rPr lang="eu-E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beharra</a:t>
            </a:r>
            <a:endParaRPr lang="eu-ES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214813" y="2857500"/>
            <a:ext cx="484187" cy="9779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4159251" y="4429132"/>
            <a:ext cx="484187" cy="9779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500702"/>
            <a:ext cx="460485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IZATEKO BORONDATEA</a:t>
            </a:r>
            <a:endParaRPr lang="es-ES" sz="3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u-ES" b="1" dirty="0" smtClean="0">
                <a:latin typeface="Arial Narrow" panose="020B0606020202030204" pitchFamily="34" charset="0"/>
              </a:rPr>
              <a:t>Baieztapen </a:t>
            </a:r>
            <a:r>
              <a:rPr lang="eu-ES" b="1" dirty="0" err="1" smtClean="0">
                <a:latin typeface="Arial Narrow" panose="020B0606020202030204" pitchFamily="34" charset="0"/>
              </a:rPr>
              <a:t>identitario</a:t>
            </a:r>
            <a:r>
              <a:rPr lang="eu-ES" b="1" dirty="0" smtClean="0">
                <a:latin typeface="Arial Narrow" panose="020B0606020202030204" pitchFamily="34" charset="0"/>
              </a:rPr>
              <a:t> </a:t>
            </a:r>
            <a:r>
              <a:rPr lang="eu-E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bikoitzaren</a:t>
            </a:r>
            <a:r>
              <a:rPr lang="eu-ES" b="1" dirty="0" smtClean="0">
                <a:latin typeface="Arial Narrow" panose="020B0606020202030204" pitchFamily="34" charset="0"/>
              </a:rPr>
              <a:t> </a:t>
            </a:r>
            <a:r>
              <a:rPr lang="eu-ES" b="1" dirty="0" err="1" smtClean="0">
                <a:latin typeface="Arial Narrow" panose="020B0606020202030204" pitchFamily="34" charset="0"/>
              </a:rPr>
              <a:t>narratiba</a:t>
            </a:r>
            <a:endParaRPr lang="eu-ES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71625"/>
            <a:ext cx="4040188" cy="7858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EUSKAL GAIEN INGURUKO TESTUAK</a:t>
            </a:r>
            <a:endParaRPr lang="es-E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603500"/>
            <a:ext cx="4043363" cy="2468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u-ES" sz="3200" dirty="0" smtClean="0">
                <a:latin typeface="Arial Narrow" panose="020B0606020202030204" pitchFamily="34" charset="0"/>
              </a:rPr>
              <a:t>Identitate kolektiboa</a:t>
            </a:r>
          </a:p>
          <a:p>
            <a:pPr eaLnBrk="1" hangingPunct="1">
              <a:defRPr/>
            </a:pPr>
            <a:r>
              <a:rPr lang="eu-ES" sz="3200" dirty="0" err="1" smtClean="0">
                <a:latin typeface="Arial Narrow" panose="020B0606020202030204" pitchFamily="34" charset="0"/>
              </a:rPr>
              <a:t>Argumentario</a:t>
            </a:r>
            <a:r>
              <a:rPr lang="eu-ES" sz="3200" dirty="0" smtClean="0">
                <a:latin typeface="Arial Narrow" panose="020B0606020202030204" pitchFamily="34" charset="0"/>
              </a:rPr>
              <a:t> praktikoa</a:t>
            </a:r>
            <a:endParaRPr lang="es-ES_tradnl" sz="3200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u-ES" sz="3200" dirty="0" smtClean="0">
                <a:latin typeface="Arial Narrow" panose="020B0606020202030204" pitchFamily="34" charset="0"/>
              </a:rPr>
              <a:t>Hizkuntza defentsiboa</a:t>
            </a:r>
          </a:p>
          <a:p>
            <a:pPr eaLnBrk="1" hangingPunct="1">
              <a:defRPr/>
            </a:pPr>
            <a:r>
              <a:rPr lang="eu-ES" sz="3200" dirty="0" smtClean="0">
                <a:latin typeface="Arial Narrow" panose="020B0606020202030204" pitchFamily="34" charset="0"/>
              </a:rPr>
              <a:t>Erresistentzia</a:t>
            </a:r>
          </a:p>
          <a:p>
            <a:pPr eaLnBrk="1" hangingPunct="1">
              <a:defRPr/>
            </a:pPr>
            <a:r>
              <a:rPr lang="eu-ES" sz="3200" dirty="0" err="1" smtClean="0">
                <a:latin typeface="Arial Narrow" panose="020B0606020202030204" pitchFamily="34" charset="0"/>
              </a:rPr>
              <a:t>Esentzialismo</a:t>
            </a:r>
            <a:r>
              <a:rPr lang="eu-ES" sz="3200" dirty="0" smtClean="0">
                <a:latin typeface="Arial Narrow" panose="020B0606020202030204" pitchFamily="34" charset="0"/>
              </a:rPr>
              <a:t> estrategikoa</a:t>
            </a:r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defRPr/>
            </a:pPr>
            <a:endParaRPr lang="es-ES" dirty="0"/>
          </a:p>
        </p:txBody>
      </p:sp>
      <p:sp>
        <p:nvSpPr>
          <p:cNvPr id="25604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00188"/>
            <a:ext cx="4041775" cy="857250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TESTU ‘VENEZUELARRAK’</a:t>
            </a:r>
            <a:endParaRPr lang="es-ES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603500"/>
            <a:ext cx="4041775" cy="2397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u-ES" sz="2000" dirty="0" smtClean="0"/>
              <a:t>Identitate indibiduala</a:t>
            </a:r>
          </a:p>
          <a:p>
            <a:pPr eaLnBrk="1" hangingPunct="1">
              <a:defRPr/>
            </a:pPr>
            <a:r>
              <a:rPr lang="eu-ES" sz="2000" dirty="0" smtClean="0"/>
              <a:t>Balio kristau eta </a:t>
            </a:r>
            <a:r>
              <a:rPr lang="eu-ES" sz="2000" dirty="0" err="1" smtClean="0"/>
              <a:t>‘pertsonalistak’</a:t>
            </a:r>
            <a:endParaRPr lang="eu-ES" sz="2000" dirty="0" smtClean="0"/>
          </a:p>
          <a:p>
            <a:pPr eaLnBrk="1" hangingPunct="1">
              <a:defRPr/>
            </a:pPr>
            <a:r>
              <a:rPr lang="eu-ES" sz="2000" dirty="0" smtClean="0"/>
              <a:t>Behaketa</a:t>
            </a:r>
          </a:p>
          <a:p>
            <a:pPr eaLnBrk="1" hangingPunct="1">
              <a:defRPr/>
            </a:pPr>
            <a:r>
              <a:rPr lang="eu-ES" sz="2000" dirty="0" smtClean="0"/>
              <a:t>Proiektua</a:t>
            </a:r>
          </a:p>
          <a:p>
            <a:pPr eaLnBrk="1" hangingPunct="1">
              <a:defRPr/>
            </a:pPr>
            <a:r>
              <a:rPr lang="eu-ES" sz="2000" dirty="0" smtClean="0"/>
              <a:t>Garapen pertsonalerako aukerak</a:t>
            </a:r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buFontTx/>
              <a:buNone/>
              <a:defRPr/>
            </a:pPr>
            <a:endParaRPr lang="eu-ES" dirty="0" smtClean="0"/>
          </a:p>
          <a:p>
            <a:pPr eaLnBrk="1" hangingPunct="1">
              <a:buFontTx/>
              <a:buNone/>
              <a:defRPr/>
            </a:pPr>
            <a:endParaRPr lang="eu-ES" dirty="0" smtClean="0"/>
          </a:p>
          <a:p>
            <a:pPr eaLnBrk="1" hangingPunct="1">
              <a:defRPr/>
            </a:pPr>
            <a:endParaRPr lang="eu-ES" dirty="0" smtClean="0"/>
          </a:p>
          <a:p>
            <a:pPr eaLnBrk="1" hangingPunct="1">
              <a:defRPr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9782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57224" y="2927350"/>
            <a:ext cx="7429526" cy="3231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u-ES" sz="2800" dirty="0">
                <a:solidFill>
                  <a:srgbClr val="FFFFFF"/>
                </a:solidFill>
              </a:rPr>
              <a:t>Identitate kolektiboa</a:t>
            </a:r>
            <a:r>
              <a:rPr lang="eu-ES" sz="2800" dirty="0" smtClean="0">
                <a:solidFill>
                  <a:srgbClr val="FFFFFF"/>
                </a:solidFill>
              </a:rPr>
              <a:t>.</a:t>
            </a:r>
          </a:p>
          <a:p>
            <a:r>
              <a:rPr lang="eu-ES" sz="2800" dirty="0" smtClean="0">
                <a:solidFill>
                  <a:srgbClr val="FFFFFF"/>
                </a:solidFill>
              </a:rPr>
              <a:t>Esentzialismo estrategikoa</a:t>
            </a:r>
            <a:endParaRPr lang="eu-ES" sz="2800" dirty="0">
              <a:solidFill>
                <a:srgbClr val="FFFFFF"/>
              </a:solidFill>
            </a:endParaRPr>
          </a:p>
          <a:p>
            <a:r>
              <a:rPr lang="eu-ES" sz="2800" dirty="0">
                <a:solidFill>
                  <a:srgbClr val="FFFFFF"/>
                </a:solidFill>
              </a:rPr>
              <a:t>Argumentario praktikoa</a:t>
            </a:r>
            <a:r>
              <a:rPr lang="es-ES_tradnl" sz="2800" dirty="0">
                <a:solidFill>
                  <a:srgbClr val="FFFFFF"/>
                </a:solidFill>
              </a:rPr>
              <a:t>.</a:t>
            </a:r>
          </a:p>
          <a:p>
            <a:r>
              <a:rPr lang="es-ES_tradnl" sz="2800" dirty="0">
                <a:solidFill>
                  <a:srgbClr val="FFFFFF"/>
                </a:solidFill>
              </a:rPr>
              <a:t>Errepresentazioa.</a:t>
            </a:r>
          </a:p>
          <a:p>
            <a:r>
              <a:rPr lang="eu-ES" sz="2800" dirty="0">
                <a:solidFill>
                  <a:srgbClr val="FFFFFF"/>
                </a:solidFill>
              </a:rPr>
              <a:t>Hizkuntza defentsiboa.</a:t>
            </a:r>
          </a:p>
          <a:p>
            <a:r>
              <a:rPr lang="eu-ES" sz="2800" dirty="0">
                <a:solidFill>
                  <a:srgbClr val="FFFFFF"/>
                </a:solidFill>
              </a:rPr>
              <a:t>Erresistentzia.</a:t>
            </a:r>
          </a:p>
          <a:p>
            <a:endParaRPr lang="eu-ES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596" y="1285875"/>
            <a:ext cx="84178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rgbClr val="C00000"/>
                </a:solidFill>
              </a:rPr>
              <a:t>EUSKAL GAIEN INGURUKO TESTUAK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50" y="2613025"/>
            <a:ext cx="671512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u-ES" sz="3200" dirty="0">
                <a:solidFill>
                  <a:srgbClr val="FFFFFF"/>
                </a:solidFill>
              </a:rPr>
              <a:t>Identitate indibiduala.</a:t>
            </a:r>
          </a:p>
          <a:p>
            <a:pPr>
              <a:defRPr/>
            </a:pPr>
            <a:r>
              <a:rPr lang="eu-ES" sz="3200" dirty="0">
                <a:solidFill>
                  <a:srgbClr val="FFFFFF"/>
                </a:solidFill>
              </a:rPr>
              <a:t>Balio kristau eta ‘pertsonalistak’.</a:t>
            </a:r>
          </a:p>
          <a:p>
            <a:pPr>
              <a:defRPr/>
            </a:pPr>
            <a:r>
              <a:rPr lang="eu-ES" sz="3200" dirty="0">
                <a:solidFill>
                  <a:srgbClr val="FFFFFF"/>
                </a:solidFill>
              </a:rPr>
              <a:t>Behaketa</a:t>
            </a:r>
            <a:r>
              <a:rPr lang="eu-ES" sz="3200" dirty="0" smtClean="0">
                <a:solidFill>
                  <a:srgbClr val="FFFFFF"/>
                </a:solidFill>
              </a:rPr>
              <a:t>.</a:t>
            </a:r>
            <a:endParaRPr lang="eu-ES" sz="32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u-ES" sz="3200" dirty="0">
                <a:solidFill>
                  <a:srgbClr val="FFFFFF"/>
                </a:solidFill>
              </a:rPr>
              <a:t>Proiektua.</a:t>
            </a:r>
          </a:p>
          <a:p>
            <a:pPr>
              <a:defRPr/>
            </a:pPr>
            <a:r>
              <a:rPr lang="eu-ES" sz="3200" dirty="0">
                <a:solidFill>
                  <a:srgbClr val="FFFFFF"/>
                </a:solidFill>
              </a:rPr>
              <a:t>Garapen pertsonalerako aukerak.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48074" y="1071563"/>
            <a:ext cx="585288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rgbClr val="C00000"/>
                </a:solidFill>
              </a:rPr>
              <a:t>TESTU VENEZUELARRAK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6 Título"/>
          <p:cNvSpPr>
            <a:spLocks noGrp="1"/>
          </p:cNvSpPr>
          <p:nvPr>
            <p:ph type="ctrTitle"/>
          </p:nvPr>
        </p:nvSpPr>
        <p:spPr>
          <a:xfrm>
            <a:off x="685800" y="1530350"/>
            <a:ext cx="7772400" cy="147002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s-ES_tradnl" sz="5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IDENTITATE</a:t>
            </a:r>
            <a:endParaRPr lang="es-ES" sz="5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371600" y="3462338"/>
            <a:ext cx="6400800" cy="2630487"/>
          </a:xfrm>
          <a:solidFill>
            <a:schemeClr val="tx2">
              <a:lumMod val="95000"/>
              <a:lumOff val="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u-E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Gidoiduna?</a:t>
            </a:r>
          </a:p>
          <a:p>
            <a:pPr eaLnBrk="1" hangingPunct="1">
              <a:defRPr/>
            </a:pPr>
            <a:r>
              <a:rPr lang="eu-E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Konfliktozkoa?</a:t>
            </a:r>
          </a:p>
          <a:p>
            <a:pPr eaLnBrk="1" hangingPunct="1">
              <a:defRPr/>
            </a:pPr>
            <a:r>
              <a:rPr lang="eu-E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Plurala?</a:t>
            </a:r>
          </a:p>
          <a:p>
            <a:pPr eaLnBrk="1" hangingPunct="1">
              <a:defRPr/>
            </a:pPr>
            <a:r>
              <a:rPr lang="eu-E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Hibridoa?</a:t>
            </a:r>
          </a:p>
        </p:txBody>
      </p:sp>
    </p:spTree>
    <p:extLst>
      <p:ext uri="{BB962C8B-B14F-4D97-AF65-F5344CB8AC3E}">
        <p14:creationId xmlns:p14="http://schemas.microsoft.com/office/powerpoint/2010/main" val="23371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71472" y="1857364"/>
            <a:ext cx="8072494" cy="49244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5">
              <a:defRPr/>
            </a:pPr>
            <a:endParaRPr lang="eu-ES" sz="2000" dirty="0">
              <a:solidFill>
                <a:srgbClr val="FFFFFF"/>
              </a:solidFill>
            </a:endParaRPr>
          </a:p>
          <a:p>
            <a:pPr lvl="5">
              <a:defRPr/>
            </a:pPr>
            <a:endParaRPr lang="eu-ES" sz="2000" dirty="0">
              <a:solidFill>
                <a:srgbClr val="FFFFFF"/>
              </a:solidFill>
            </a:endParaRPr>
          </a:p>
          <a:p>
            <a:pPr lvl="5">
              <a:defRPr/>
            </a:pPr>
            <a:r>
              <a:rPr lang="eu-ES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Izateko borondatea</a:t>
            </a: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Exegesia.</a:t>
            </a:r>
            <a:endParaRPr lang="eu-E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Gizatasuna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Diskurtso </a:t>
            </a:r>
            <a:r>
              <a:rPr lang="eu-ES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antihegemonikoa</a:t>
            </a: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Estereotipo faltsuen birrintzea. 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Salaketa.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Herri sena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Kultura arrunta, ‘herrikoiaren’ defentsa.</a:t>
            </a:r>
            <a:endParaRPr lang="eu-E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Praktikotasuna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Lan </a:t>
            </a:r>
            <a:r>
              <a:rPr lang="eu-ES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dibulgatiboa</a:t>
            </a: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  <a:p>
            <a:pPr lvl="5">
              <a:defRPr/>
            </a:pPr>
            <a:r>
              <a:rPr lang="eu-ES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Erreforma vs. Iraultza</a:t>
            </a:r>
            <a:endParaRPr lang="eu-E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5">
              <a:defRPr/>
            </a:pPr>
            <a:endParaRPr lang="eu-ES" dirty="0">
              <a:solidFill>
                <a:srgbClr val="FFFFFF"/>
              </a:solidFill>
            </a:endParaRPr>
          </a:p>
          <a:p>
            <a:pPr lvl="5">
              <a:defRPr/>
            </a:pPr>
            <a:endParaRPr lang="eu-ES" dirty="0">
              <a:solidFill>
                <a:srgbClr val="FFFFFF"/>
              </a:solidFill>
            </a:endParaRPr>
          </a:p>
          <a:p>
            <a:pPr lvl="5">
              <a:defRPr/>
            </a:pPr>
            <a:endParaRPr lang="eu-ES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00125" y="1000125"/>
            <a:ext cx="7413625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200" dirty="0">
                <a:solidFill>
                  <a:srgbClr val="FFFFFF"/>
                </a:solidFill>
              </a:rPr>
              <a:t>NARRATIBA </a:t>
            </a:r>
            <a:r>
              <a:rPr lang="es-ES_tradnl" sz="3200" dirty="0">
                <a:solidFill>
                  <a:srgbClr val="C00000"/>
                </a:solidFill>
              </a:rPr>
              <a:t>BI</a:t>
            </a:r>
            <a:r>
              <a:rPr lang="es-ES_tradnl" sz="3200" dirty="0">
                <a:solidFill>
                  <a:srgbClr val="FFFFFF"/>
                </a:solidFill>
              </a:rPr>
              <a:t>, IDENTITATE </a:t>
            </a:r>
            <a:r>
              <a:rPr lang="es-ES_tradnl" sz="3200" dirty="0">
                <a:solidFill>
                  <a:srgbClr val="C00000"/>
                </a:solidFill>
              </a:rPr>
              <a:t>BERETIK</a:t>
            </a:r>
          </a:p>
        </p:txBody>
      </p:sp>
    </p:spTree>
    <p:extLst>
      <p:ext uri="{BB962C8B-B14F-4D97-AF65-F5344CB8AC3E}">
        <p14:creationId xmlns:p14="http://schemas.microsoft.com/office/powerpoint/2010/main" val="12070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itz eta entzun bide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895999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414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Helburua(k)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u-ES" dirty="0">
                <a:solidFill>
                  <a:srgbClr val="C00000"/>
                </a:solidFill>
              </a:rPr>
              <a:t/>
            </a:r>
            <a:br>
              <a:rPr lang="eu-E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132856"/>
            <a:ext cx="6552728" cy="37856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u-ES" sz="3200" dirty="0" smtClean="0">
                <a:solidFill>
                  <a:srgbClr val="FFFFFF"/>
                </a:solidFill>
              </a:rPr>
              <a:t>Gaikako kartografia bat osatu. Mapa literarioaren klabeak azaldu. Erreferentzialtasuna aitortu. Klabe ideologikoen eta literarioen arteko haria azaldu. Kanonaren itzalpean hausnartu.  Duintasun ariketa bat egin.</a:t>
            </a:r>
          </a:p>
          <a:p>
            <a:pPr algn="r"/>
            <a:r>
              <a:rPr lang="eu-ES" sz="1600" dirty="0" smtClean="0">
                <a:solidFill>
                  <a:srgbClr val="FFFFFF"/>
                </a:solidFill>
              </a:rPr>
              <a:t>Ziklo (gogoangarri /gogaigarri) bat itxi.</a:t>
            </a:r>
            <a:endParaRPr lang="eu-E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inak kongeso 2009\tierra vas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72559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I:\Unamuno tb dijo e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05000"/>
            <a:ext cx="8686800" cy="108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-124369"/>
            <a:ext cx="4032448" cy="1143000"/>
          </a:xfrm>
        </p:spPr>
        <p:txBody>
          <a:bodyPr/>
          <a:lstStyle/>
          <a:p>
            <a:r>
              <a:rPr lang="es-ES" sz="4800" dirty="0" smtClean="0"/>
              <a:t>Ugalde</a:t>
            </a:r>
            <a:endParaRPr lang="en-US" sz="4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836712"/>
            <a:ext cx="7669087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u-ES" sz="6600" dirty="0" smtClean="0">
                <a:solidFill>
                  <a:srgbClr val="C00000"/>
                </a:solidFill>
              </a:rPr>
              <a:t>Balio sinekdokikoa </a:t>
            </a:r>
            <a:endParaRPr lang="eu-ES" sz="66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6208" y="1916832"/>
            <a:ext cx="8084264" cy="452431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3600" dirty="0" smtClean="0">
                <a:solidFill>
                  <a:srgbClr val="FFFFFF"/>
                </a:solidFill>
              </a:rPr>
              <a:t>Errepresentazioa. Praktikotasuna. </a:t>
            </a:r>
          </a:p>
          <a:p>
            <a:r>
              <a:rPr lang="eu-ES" sz="3600" dirty="0" smtClean="0">
                <a:solidFill>
                  <a:srgbClr val="FFFFFF"/>
                </a:solidFill>
              </a:rPr>
              <a:t>Subjetibitatea. Lekukotasuna.</a:t>
            </a:r>
          </a:p>
          <a:p>
            <a:r>
              <a:rPr lang="eu-ES" sz="3600" dirty="0" smtClean="0">
                <a:solidFill>
                  <a:srgbClr val="FFFFFF"/>
                </a:solidFill>
              </a:rPr>
              <a:t>Adaptazioa. Biografemak. </a:t>
            </a:r>
          </a:p>
          <a:p>
            <a:r>
              <a:rPr lang="eu-ES" sz="3600" dirty="0" smtClean="0">
                <a:solidFill>
                  <a:srgbClr val="FFFFFF"/>
                </a:solidFill>
              </a:rPr>
              <a:t>Diskurtsoaren analisia</a:t>
            </a:r>
            <a:r>
              <a:rPr lang="eu-ES" sz="3600" dirty="0">
                <a:solidFill>
                  <a:srgbClr val="FFFFFF"/>
                </a:solidFill>
              </a:rPr>
              <a:t>. Hibridotasuna. </a:t>
            </a:r>
            <a:endParaRPr lang="eu-ES" sz="3600" dirty="0" smtClean="0">
              <a:solidFill>
                <a:srgbClr val="FFFFFF"/>
              </a:solidFill>
            </a:endParaRPr>
          </a:p>
          <a:p>
            <a:r>
              <a:rPr lang="eu-ES" sz="3600" dirty="0" smtClean="0">
                <a:solidFill>
                  <a:srgbClr val="FFFFFF"/>
                </a:solidFill>
              </a:rPr>
              <a:t>Partisautza esplizitua. Diskurtso </a:t>
            </a:r>
          </a:p>
          <a:p>
            <a:r>
              <a:rPr lang="eu-ES" sz="3600" dirty="0" smtClean="0">
                <a:solidFill>
                  <a:srgbClr val="FFFFFF"/>
                </a:solidFill>
              </a:rPr>
              <a:t>Defentsiboa. Euskara/Gaztelania. </a:t>
            </a:r>
          </a:p>
          <a:p>
            <a:r>
              <a:rPr lang="eu-ES" sz="3600" dirty="0" smtClean="0">
                <a:solidFill>
                  <a:srgbClr val="FFFFFF"/>
                </a:solidFill>
              </a:rPr>
              <a:t>Identitatearen problematizazioa. </a:t>
            </a:r>
          </a:p>
          <a:p>
            <a:endParaRPr lang="eu-E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964488" cy="65253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7203" y="3861048"/>
            <a:ext cx="9289723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3600" dirty="0" smtClean="0">
                <a:solidFill>
                  <a:srgbClr val="FFFFFF"/>
                </a:solidFill>
              </a:rPr>
              <a:t>Euskal Kultura eta politikaren SINEKDOKEA</a:t>
            </a:r>
            <a:endParaRPr lang="eu-ES" sz="3600" dirty="0">
              <a:solidFill>
                <a:srgbClr val="FFFF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085184"/>
            <a:ext cx="557075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3600" dirty="0" smtClean="0">
                <a:solidFill>
                  <a:srgbClr val="FFFFFF"/>
                </a:solidFill>
              </a:rPr>
              <a:t>Espazio errepresentatiboa</a:t>
            </a:r>
            <a:endParaRPr lang="eu-ES" sz="3600" dirty="0">
              <a:solidFill>
                <a:srgbClr val="FFFFFF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6110308" y="4653137"/>
            <a:ext cx="549924" cy="1584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76256" y="5085184"/>
            <a:ext cx="2056973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3600" dirty="0" smtClean="0">
                <a:solidFill>
                  <a:srgbClr val="FFFFFF"/>
                </a:solidFill>
              </a:rPr>
              <a:t>Ideologi</a:t>
            </a:r>
            <a:r>
              <a:rPr lang="es-ES" sz="3600" dirty="0" smtClean="0">
                <a:solidFill>
                  <a:srgbClr val="FFFFFF"/>
                </a:solidFill>
              </a:rPr>
              <a:t>a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2650352" y="1880828"/>
            <a:ext cx="3769746" cy="19737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erecha"/>
          <p:cNvSpPr/>
          <p:nvPr/>
        </p:nvSpPr>
        <p:spPr>
          <a:xfrm>
            <a:off x="5292080" y="1772816"/>
            <a:ext cx="1825530" cy="12536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abajo"/>
          <p:cNvSpPr/>
          <p:nvPr/>
        </p:nvSpPr>
        <p:spPr>
          <a:xfrm>
            <a:off x="3746732" y="3026474"/>
            <a:ext cx="1368152" cy="19442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flipV="1">
            <a:off x="3710728" y="908720"/>
            <a:ext cx="1440160" cy="19442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flipH="1">
            <a:off x="1938237" y="1772816"/>
            <a:ext cx="1728192" cy="1224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275856" y="44624"/>
            <a:ext cx="249619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6000" b="1" dirty="0" smtClean="0">
                <a:latin typeface="Arial Narrow" panose="020B0606020202030204" pitchFamily="34" charset="0"/>
              </a:rPr>
              <a:t>Kanona</a:t>
            </a:r>
            <a:endParaRPr lang="eu-ES" sz="6000" b="1" dirty="0"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91085" y="1412776"/>
            <a:ext cx="1292662" cy="25858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r>
              <a:rPr lang="eu-ES" sz="7200" b="1" dirty="0" smtClean="0">
                <a:latin typeface="Arial Narrow" panose="020B0606020202030204" pitchFamily="34" charset="0"/>
              </a:rPr>
              <a:t>exilioa</a:t>
            </a:r>
            <a:endParaRPr lang="eu-ES" sz="7200" b="1" dirty="0"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02454" y="5013176"/>
            <a:ext cx="4417818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5400" b="1" dirty="0" smtClean="0">
                <a:latin typeface="Arial Narrow" panose="020B0606020202030204" pitchFamily="34" charset="0"/>
              </a:rPr>
              <a:t>Ideologia</a:t>
            </a:r>
          </a:p>
          <a:p>
            <a:pPr algn="ctr"/>
            <a:r>
              <a:rPr lang="eu-ES" sz="5400" b="1" dirty="0" smtClean="0">
                <a:latin typeface="Arial Narrow" panose="020B0606020202030204" pitchFamily="34" charset="0"/>
              </a:rPr>
              <a:t>Pentsamendua</a:t>
            </a:r>
            <a:endParaRPr lang="eu-ES" sz="5400" b="1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76672"/>
            <a:ext cx="720080" cy="5909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5400" b="1" dirty="0" smtClean="0">
                <a:latin typeface="Arial Narrow" panose="020B0606020202030204" pitchFamily="34" charset="0"/>
              </a:rPr>
              <a:t>Identitatea</a:t>
            </a:r>
            <a:endParaRPr lang="eu-ES" sz="5400" b="1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31840" y="2299519"/>
            <a:ext cx="288032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Ugalde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8292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414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Ahaztua(k)</a:t>
            </a:r>
            <a:r>
              <a:rPr lang="eu-ES" dirty="0" smtClean="0">
                <a:solidFill>
                  <a:srgbClr val="C00000"/>
                </a:solidFill>
              </a:rPr>
              <a:t/>
            </a:r>
            <a:br>
              <a:rPr lang="eu-ES" dirty="0" smtClean="0">
                <a:solidFill>
                  <a:srgbClr val="C00000"/>
                </a:solidFill>
              </a:rPr>
            </a:br>
            <a:r>
              <a:rPr lang="eu-ES" sz="6600" dirty="0" smtClean="0">
                <a:solidFill>
                  <a:srgbClr val="C00000"/>
                </a:solidFill>
              </a:rPr>
              <a:t>Kanona</a:t>
            </a:r>
            <a:r>
              <a:rPr lang="eu-ES" dirty="0">
                <a:solidFill>
                  <a:srgbClr val="C00000"/>
                </a:solidFill>
              </a:rPr>
              <a:t/>
            </a:r>
            <a:br>
              <a:rPr lang="eu-E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492896"/>
            <a:ext cx="6552728" cy="35394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u-ES" sz="3200" dirty="0" smtClean="0">
                <a:solidFill>
                  <a:srgbClr val="FFFFFF"/>
                </a:solidFill>
              </a:rPr>
              <a:t>Erreferentzialtasuna: </a:t>
            </a:r>
            <a:r>
              <a:rPr lang="eu-ES" sz="3200" dirty="0">
                <a:solidFill>
                  <a:srgbClr val="FFFFFF"/>
                </a:solidFill>
              </a:rPr>
              <a:t>d</a:t>
            </a:r>
            <a:r>
              <a:rPr lang="eu-ES" sz="3200" dirty="0" smtClean="0">
                <a:solidFill>
                  <a:srgbClr val="FFFFFF"/>
                </a:solidFill>
              </a:rPr>
              <a:t>enon ahotan eta inon ez. </a:t>
            </a:r>
            <a:r>
              <a:rPr lang="eu-ES" sz="3200" dirty="0" smtClean="0">
                <a:solidFill>
                  <a:srgbClr val="C00000"/>
                </a:solidFill>
              </a:rPr>
              <a:t>“Komeni zen tokian baino, beste nonbait.” </a:t>
            </a:r>
            <a:r>
              <a:rPr lang="eu-ES" sz="3200" dirty="0" smtClean="0">
                <a:solidFill>
                  <a:schemeClr val="bg1"/>
                </a:solidFill>
              </a:rPr>
              <a:t>“Heroi </a:t>
            </a:r>
            <a:r>
              <a:rPr lang="eu-ES" sz="3200" dirty="0">
                <a:solidFill>
                  <a:schemeClr val="bg1"/>
                </a:solidFill>
              </a:rPr>
              <a:t>apal ahaztuen </a:t>
            </a:r>
            <a:r>
              <a:rPr lang="eu-ES" sz="3200" dirty="0" smtClean="0">
                <a:solidFill>
                  <a:schemeClr val="bg1"/>
                </a:solidFill>
              </a:rPr>
              <a:t>panteoian”. Aitortza lausoa: testu-inguratzea (tautologia). </a:t>
            </a:r>
            <a:r>
              <a:rPr lang="eu-ES" sz="3200" dirty="0" smtClean="0">
                <a:solidFill>
                  <a:srgbClr val="C00000"/>
                </a:solidFill>
              </a:rPr>
              <a:t>Frakaso baten </a:t>
            </a:r>
            <a:r>
              <a:rPr lang="eu-ES" sz="3200" dirty="0" smtClean="0">
                <a:solidFill>
                  <a:srgbClr val="C00000"/>
                </a:solidFill>
              </a:rPr>
              <a:t>metafora</a:t>
            </a:r>
            <a:r>
              <a:rPr lang="eu-ES" sz="3200" dirty="0" smtClean="0">
                <a:solidFill>
                  <a:srgbClr val="C00000"/>
                </a:solidFill>
              </a:rPr>
              <a:t>?</a:t>
            </a:r>
            <a:endParaRPr lang="eu-E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414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Exilioa</a:t>
            </a:r>
            <a:r>
              <a:rPr lang="es-ES" dirty="0" smtClean="0"/>
              <a:t>?</a:t>
            </a:r>
            <a:r>
              <a:rPr lang="eu-ES" dirty="0">
                <a:solidFill>
                  <a:srgbClr val="C00000"/>
                </a:solidFill>
              </a:rPr>
              <a:t> </a:t>
            </a:r>
            <a:r>
              <a:rPr lang="eu-ES" dirty="0" smtClean="0">
                <a:solidFill>
                  <a:srgbClr val="C00000"/>
                </a:solidFill>
              </a:rPr>
              <a:t/>
            </a:r>
            <a:br>
              <a:rPr lang="eu-ES" dirty="0" smtClean="0">
                <a:solidFill>
                  <a:srgbClr val="C00000"/>
                </a:solidFill>
              </a:rPr>
            </a:br>
            <a:r>
              <a:rPr lang="eu-ES" sz="6600" dirty="0" smtClean="0">
                <a:solidFill>
                  <a:srgbClr val="C00000"/>
                </a:solidFill>
              </a:rPr>
              <a:t>Exilioa(n</a:t>
            </a:r>
            <a:r>
              <a:rPr lang="eu-ES" sz="6600" dirty="0">
                <a:solidFill>
                  <a:srgbClr val="C00000"/>
                </a:solidFill>
              </a:rPr>
              <a:t>) bizi?</a:t>
            </a:r>
            <a:r>
              <a:rPr lang="eu-ES" dirty="0">
                <a:solidFill>
                  <a:srgbClr val="C00000"/>
                </a:solidFill>
              </a:rPr>
              <a:t/>
            </a:r>
            <a:br>
              <a:rPr lang="eu-E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924944"/>
            <a:ext cx="6552728" cy="30469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u-ES" sz="3200" dirty="0" smtClean="0"/>
              <a:t>Balio alegorikoa. Boterearekiko harremanen desoreka. (Des)erroa. Disidentzia. Identitatea. Memoria. Galtzaileak. Diskurtsoa. Alienazio linguistikoa. Gatazka espazioa.</a:t>
            </a:r>
          </a:p>
          <a:p>
            <a:r>
              <a:rPr lang="eu-ES" sz="3200" dirty="0" smtClean="0"/>
              <a:t>Begirada kontrapuntala. Estigma.</a:t>
            </a:r>
            <a:endParaRPr lang="eu-ES" sz="3200" dirty="0"/>
          </a:p>
        </p:txBody>
      </p:sp>
    </p:spTree>
    <p:extLst>
      <p:ext uri="{BB962C8B-B14F-4D97-AF65-F5344CB8AC3E}">
        <p14:creationId xmlns:p14="http://schemas.microsoft.com/office/powerpoint/2010/main" val="40515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 smtClean="0"/>
              <a:t>Euskal </a:t>
            </a:r>
            <a:r>
              <a:rPr lang="es-ES" dirty="0" smtClean="0">
                <a:solidFill>
                  <a:schemeClr val="tx1"/>
                </a:solidFill>
              </a:rPr>
              <a:t>exilioa?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974300"/>
            <a:ext cx="8292463" cy="30469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u-ES" sz="3200" dirty="0" smtClean="0"/>
              <a:t>Balio metaforikoa.Testigantza. </a:t>
            </a:r>
          </a:p>
          <a:p>
            <a:r>
              <a:rPr lang="eu-ES" sz="3200" dirty="0" smtClean="0"/>
              <a:t>Erdigune abertzaleak? Kanona. Absentzia(k)</a:t>
            </a:r>
          </a:p>
          <a:p>
            <a:r>
              <a:rPr lang="eu-ES" sz="3200" dirty="0" smtClean="0"/>
              <a:t>Errepresentazioa</a:t>
            </a:r>
            <a:r>
              <a:rPr lang="eu-ES" sz="3200" dirty="0"/>
              <a:t>. Euskara</a:t>
            </a:r>
            <a:r>
              <a:rPr lang="eu-ES" sz="3200" dirty="0" smtClean="0"/>
              <a:t>. Konpromisoa.</a:t>
            </a:r>
          </a:p>
          <a:p>
            <a:r>
              <a:rPr lang="eu-ES" sz="3200" dirty="0" smtClean="0"/>
              <a:t>EAJren diskurtsoa. Ideologia. Trantsizioa. </a:t>
            </a:r>
          </a:p>
          <a:p>
            <a:r>
              <a:rPr lang="eu-ES" sz="3200" dirty="0" smtClean="0"/>
              <a:t>Euskal subalternitatea.  Literatura. </a:t>
            </a:r>
          </a:p>
          <a:p>
            <a:r>
              <a:rPr lang="eu-ES" sz="3200" dirty="0" smtClean="0"/>
              <a:t>Pertsonalismoa. Kazetaritza. </a:t>
            </a:r>
            <a:endParaRPr lang="eu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64787" y="980728"/>
            <a:ext cx="557556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u-ES" sz="4000" dirty="0" smtClean="0">
                <a:solidFill>
                  <a:srgbClr val="C00000"/>
                </a:solidFill>
              </a:rPr>
              <a:t>Kategoria ontologikoa? </a:t>
            </a:r>
          </a:p>
          <a:p>
            <a:r>
              <a:rPr lang="eu-ES" sz="4000" dirty="0" smtClean="0">
                <a:solidFill>
                  <a:srgbClr val="C00000"/>
                </a:solidFill>
              </a:rPr>
              <a:t>Kategoria Kulturala?</a:t>
            </a:r>
          </a:p>
          <a:p>
            <a:r>
              <a:rPr lang="eu-ES" sz="4000" dirty="0" smtClean="0">
                <a:solidFill>
                  <a:srgbClr val="C00000"/>
                </a:solidFill>
              </a:rPr>
              <a:t>Kategoria Politikoa?</a:t>
            </a:r>
            <a:endParaRPr lang="eu-E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4144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Ideologia</a:t>
            </a:r>
            <a:r>
              <a:rPr lang="eu-ES" dirty="0" smtClean="0">
                <a:solidFill>
                  <a:srgbClr val="C00000"/>
                </a:solidFill>
              </a:rPr>
              <a:t/>
            </a:r>
            <a:br>
              <a:rPr lang="eu-ES" dirty="0" smtClean="0">
                <a:solidFill>
                  <a:srgbClr val="C00000"/>
                </a:solidFill>
              </a:rPr>
            </a:br>
            <a:r>
              <a:rPr lang="eu-ES" sz="6600" dirty="0" smtClean="0">
                <a:solidFill>
                  <a:srgbClr val="C00000"/>
                </a:solidFill>
              </a:rPr>
              <a:t>Pentsamendua</a:t>
            </a:r>
            <a:r>
              <a:rPr lang="eu-ES" dirty="0">
                <a:solidFill>
                  <a:srgbClr val="C00000"/>
                </a:solidFill>
              </a:rPr>
              <a:t/>
            </a:r>
            <a:br>
              <a:rPr lang="eu-E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1628800"/>
            <a:ext cx="6552728" cy="48320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rgbClr val="FFFFFF"/>
                </a:solidFill>
              </a:rPr>
              <a:t>Kristautasuna. Pertsonalismoa (Mounier</a:t>
            </a:r>
            <a:r>
              <a:rPr lang="eu-ES" sz="2800" dirty="0">
                <a:solidFill>
                  <a:srgbClr val="FFFFFF"/>
                </a:solidFill>
              </a:rPr>
              <a:t>)</a:t>
            </a:r>
            <a:r>
              <a:rPr lang="eu-ES" sz="2800" dirty="0" smtClean="0">
                <a:solidFill>
                  <a:srgbClr val="FFFFFF"/>
                </a:solidFill>
              </a:rPr>
              <a:t>. Ethosa. Humus antropologikoa (Santamaria/Azurmendi). Begirada relazionala eta dialektikoa: Irakurlea/Idazlea. Banakoa/Komunitatea/kolektiboa. </a:t>
            </a:r>
            <a:r>
              <a:rPr lang="eu-ES" sz="2800" dirty="0" err="1" smtClean="0">
                <a:solidFill>
                  <a:srgbClr val="FFFFFF"/>
                </a:solidFill>
              </a:rPr>
              <a:t>Heteroglosia</a:t>
            </a:r>
            <a:r>
              <a:rPr lang="eu-ES" sz="2800" dirty="0" smtClean="0">
                <a:solidFill>
                  <a:srgbClr val="FFFFFF"/>
                </a:solidFill>
              </a:rPr>
              <a:t>. Hizkuntza arruntaren aldeko hautua. Abertzaletasuna. Ortodoxia (EAJ)?. </a:t>
            </a:r>
            <a:r>
              <a:rPr lang="eu-ES" sz="2800" dirty="0" err="1" smtClean="0">
                <a:solidFill>
                  <a:srgbClr val="FFFFFF"/>
                </a:solidFill>
              </a:rPr>
              <a:t>Reformismoa</a:t>
            </a:r>
            <a:r>
              <a:rPr lang="eu-ES" sz="2800" dirty="0" smtClean="0">
                <a:solidFill>
                  <a:srgbClr val="FFFFFF"/>
                </a:solidFill>
              </a:rPr>
              <a:t> vs Iraultza.</a:t>
            </a:r>
            <a:endParaRPr lang="eu-E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420</Words>
  <Application>Microsoft Office PowerPoint</Application>
  <PresentationFormat>Presentación en pantalla (4:3)</PresentationFormat>
  <Paragraphs>126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Diseño predeterminado</vt:lpstr>
      <vt:lpstr>1_Diseño predeterminado</vt:lpstr>
      <vt:lpstr>Presentación de PowerPoint</vt:lpstr>
      <vt:lpstr>  Helburua(k)  </vt:lpstr>
      <vt:lpstr>Ugalde</vt:lpstr>
      <vt:lpstr>Presentación de PowerPoint</vt:lpstr>
      <vt:lpstr>Presentación de PowerPoint</vt:lpstr>
      <vt:lpstr>Ahaztua(k) Kanona </vt:lpstr>
      <vt:lpstr>Exilioa?  Exilioa(n) bizi? </vt:lpstr>
      <vt:lpstr>Euskal exilioa?</vt:lpstr>
      <vt:lpstr>Ideologia Pentsamendua </vt:lpstr>
      <vt:lpstr>Identitatea diskurtso praktika</vt:lpstr>
      <vt:lpstr>Baieztapen identitario bikoitzaren narratiba</vt:lpstr>
      <vt:lpstr> Baieztapen identitario bikoitzaren narratiba </vt:lpstr>
      <vt:lpstr>Baieztapen identitario bikoitzaren narratiba</vt:lpstr>
      <vt:lpstr>Presentación de PowerPoint</vt:lpstr>
      <vt:lpstr>Presentación de PowerPoint</vt:lpstr>
      <vt:lpstr>IDENTITATE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Automatrikula</cp:lastModifiedBy>
  <cp:revision>189</cp:revision>
  <dcterms:created xsi:type="dcterms:W3CDTF">2008-10-26T12:35:16Z</dcterms:created>
  <dcterms:modified xsi:type="dcterms:W3CDTF">2014-11-02T08:12:51Z</dcterms:modified>
</cp:coreProperties>
</file>